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1" r:id="rId17"/>
    <p:sldId id="274" r:id="rId18"/>
    <p:sldId id="275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46235-8362-4AB0-8067-601A098B8D8E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0627C-8A17-49C0-B940-B448D4F7DA2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8721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" dirty="0" smtClean="0"/>
              <a:t>El trabajo que se presenta corresponde al tema 4 (...)</a:t>
            </a:r>
          </a:p>
          <a:p>
            <a:pPr eaLnBrk="1" hangingPunct="1">
              <a:spcBef>
                <a:spcPct val="0"/>
              </a:spcBef>
            </a:pPr>
            <a:endParaRPr lang="es-ES" dirty="0" smtClean="0"/>
          </a:p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6BCDCF-8280-4E60-97C8-7A14973F8127}" type="slidenum">
              <a:rPr lang="es-ES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87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3352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7224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4313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4464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7562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646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813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7802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4603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1325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8609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1444-EDD3-4B05-A50B-A590D1527B24}" type="datetimeFigureOut">
              <a:rPr lang="es-ES" smtClean="0"/>
              <a:pPr/>
              <a:t>01/01/2009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3E98F-0421-4A5E-8A7E-8DE1E1BE2C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888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gif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imgres?imgurl=http://www.sme1914.org/wp-content/uploads/Revista-siempre-hablando-de-mujeres-agraviadas-500x311.jpg&amp;imgrefurl=http://www.sme1914.org/2012/03/03/revista-siempre-toque-critico-hablando-de-mujeres-agraviadas/&amp;usg=__B5ajZwSZf7HfxBjuAGNzMH-8Tz8=&amp;h=311&amp;w=500&amp;sz=34&amp;hl=es&amp;start=22&amp;zoom=1&amp;tbnid=qPFOVXYyuagoPM:&amp;tbnh=81&amp;tbnw=130&amp;ei=bsCOT7eFG8LVgQfM0bS8BA&amp;prev=/search?q=revista+mujeres&amp;start=20&amp;hl=es&amp;sa=N&amp;biw=1024&amp;bih=539&amp;site=webhp&amp;tbm=isch&amp;prmd=imvns&amp;itbs=1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9153" y="1888845"/>
            <a:ext cx="9144000" cy="2387600"/>
          </a:xfrm>
        </p:spPr>
        <p:txBody>
          <a:bodyPr>
            <a:noAutofit/>
          </a:bodyPr>
          <a:lstStyle/>
          <a:p>
            <a:r>
              <a:rPr lang="es-ES_tradnl" sz="2800" b="1" dirty="0">
                <a:latin typeface="Arial" panose="020B0604020202020204" pitchFamily="34" charset="0"/>
                <a:cs typeface="Arial" panose="020B0604020202020204" pitchFamily="34" charset="0"/>
              </a:rPr>
              <a:t>TITULO DEL PROYECTO: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800" b="1" dirty="0">
                <a:latin typeface="Arial" panose="020B0604020202020204" pitchFamily="34" charset="0"/>
                <a:cs typeface="Arial" panose="020B0604020202020204" pitchFamily="34" charset="0"/>
              </a:rPr>
              <a:t> Las Ciencias de la Tierra; contribución al desarrollo local.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800" b="1" dirty="0">
                <a:latin typeface="Arial" panose="020B0604020202020204" pitchFamily="34" charset="0"/>
                <a:cs typeface="Arial" panose="020B0604020202020204" pitchFamily="34" charset="0"/>
              </a:rPr>
              <a:t>CLASIFICACIÓN DEL PROYECTO: (De Innovación, Aplicada y de Desarrollo)</a:t>
            </a:r>
            <a:r>
              <a:rPr lang="es-ES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5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2671" y="790200"/>
            <a:ext cx="10515600" cy="5583705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70000"/>
              </a:lnSpc>
            </a:pPr>
            <a:r>
              <a:rPr lang="es-ES" dirty="0"/>
              <a:t>Realizar investigaciones medianamente sofisticadas que involucren procedimientos de cierta complejidad y técnicas específicas, que requieran una planificación, evaluación y comunicación de los resultados. Dudar de lo que parece obvio y buscar activamente evidencias que sustentan a los modelos y teorías científicas. Reconocimiento de  que evidencias y concepciones pueden requerir la modificación de teorías existentes.( Medición de temperatura de la tierra)</a:t>
            </a:r>
          </a:p>
          <a:p>
            <a:pPr lvl="0">
              <a:lnSpc>
                <a:spcPct val="170000"/>
              </a:lnSpc>
            </a:pPr>
            <a:r>
              <a:rPr lang="es-ES" dirty="0"/>
              <a:t>Presentar la información científica mediante un vocabulario técnico amplio que incluya términos precisos, simbología apropiada, gráficos y otros recursos típicos del lenguaje científico. Interpretar los textos teniendo en cuenta el propósito de la lectura, los modelos científicos que les dan sustento, las relaciones con otros textos leídos o discutidos, y el contexto en que fueron escritos.</a:t>
            </a:r>
          </a:p>
          <a:p>
            <a:pPr lvl="0">
              <a:lnSpc>
                <a:spcPct val="170000"/>
              </a:lnSpc>
            </a:pPr>
            <a:r>
              <a:rPr lang="es-ES" dirty="0"/>
              <a:t> Elaborar un material docente que permita la realización de las prácticas de laboratorio especializadas de los estudiantes de la carrara de Licenciatura en Construcción.</a:t>
            </a:r>
          </a:p>
          <a:p>
            <a:pPr>
              <a:lnSpc>
                <a:spcPct val="170000"/>
              </a:lnSpc>
            </a:pP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96184"/>
            <a:ext cx="10515600" cy="818216"/>
          </a:xfrm>
        </p:spPr>
        <p:txBody>
          <a:bodyPr>
            <a:normAutofit/>
          </a:bodyPr>
          <a:lstStyle/>
          <a:p>
            <a:pPr algn="ctr"/>
            <a:r>
              <a:rPr lang="es-ES_tradnl" sz="2400" b="1" dirty="0"/>
              <a:t>OBJETIVOS ESPECÍFICOS: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5718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184"/>
            <a:ext cx="10515600" cy="50893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sz="2200" b="1" dirty="0" smtClean="0"/>
              <a:t>METODOLOGÍA A UTILIZAR PARA ENFRENTAR EL PROBLEMA.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s-ES_tradnl" dirty="0" smtClean="0"/>
              <a:t>Como </a:t>
            </a:r>
            <a:r>
              <a:rPr lang="es-ES_tradnl" b="1" dirty="0"/>
              <a:t>método general </a:t>
            </a:r>
            <a:r>
              <a:rPr lang="es-ES_tradnl" dirty="0"/>
              <a:t>se empleará el materialista dialéctico, en especial el análisis de contradicciones dialécticas como fuente motriz del desarrollo del objeto de estudio; como </a:t>
            </a:r>
            <a:r>
              <a:rPr lang="es-ES_tradnl" b="1" dirty="0"/>
              <a:t>métodos teóricos</a:t>
            </a:r>
            <a:r>
              <a:rPr lang="es-ES_tradnl" dirty="0"/>
              <a:t> de la investigación se emplearán:</a:t>
            </a:r>
            <a:endParaRPr lang="es-ES" dirty="0"/>
          </a:p>
          <a:p>
            <a:pPr lvl="0">
              <a:lnSpc>
                <a:spcPct val="170000"/>
              </a:lnSpc>
            </a:pPr>
            <a:r>
              <a:rPr lang="es-ES_tradnl" dirty="0"/>
              <a:t>Análisis – síntesis</a:t>
            </a:r>
            <a:endParaRPr lang="es-ES" dirty="0"/>
          </a:p>
          <a:p>
            <a:pPr lvl="0">
              <a:lnSpc>
                <a:spcPct val="170000"/>
              </a:lnSpc>
            </a:pPr>
            <a:r>
              <a:rPr lang="es-ES_tradnl" dirty="0"/>
              <a:t>Sistémico estructural</a:t>
            </a:r>
            <a:endParaRPr lang="es-ES" dirty="0"/>
          </a:p>
          <a:p>
            <a:pPr>
              <a:lnSpc>
                <a:spcPct val="170000"/>
              </a:lnSpc>
            </a:pPr>
            <a:r>
              <a:rPr lang="es-ES_tradnl" dirty="0"/>
              <a:t>Se emplearán además los siguientes </a:t>
            </a:r>
            <a:r>
              <a:rPr lang="es-ES_tradnl" b="1" dirty="0"/>
              <a:t>métodos empíricos:</a:t>
            </a:r>
            <a:endParaRPr lang="es-ES" dirty="0"/>
          </a:p>
          <a:p>
            <a:pPr lvl="0">
              <a:lnSpc>
                <a:spcPct val="170000"/>
              </a:lnSpc>
            </a:pPr>
            <a:r>
              <a:rPr lang="es-ES_tradnl" dirty="0"/>
              <a:t>Observación científica</a:t>
            </a:r>
            <a:endParaRPr lang="es-ES" dirty="0"/>
          </a:p>
          <a:p>
            <a:pPr lvl="0">
              <a:lnSpc>
                <a:spcPct val="170000"/>
              </a:lnSpc>
            </a:pPr>
            <a:r>
              <a:rPr lang="es-ES_tradnl" dirty="0"/>
              <a:t>Encuesta</a:t>
            </a:r>
            <a:endParaRPr lang="es-ES" dirty="0"/>
          </a:p>
          <a:p>
            <a:pPr lvl="0">
              <a:lnSpc>
                <a:spcPct val="170000"/>
              </a:lnSpc>
            </a:pPr>
            <a:r>
              <a:rPr lang="es-ES_tradnl" dirty="0"/>
              <a:t>Entrevista</a:t>
            </a:r>
            <a:endParaRPr lang="es-ES" dirty="0"/>
          </a:p>
          <a:p>
            <a:pPr lvl="0">
              <a:lnSpc>
                <a:spcPct val="170000"/>
              </a:lnSpc>
            </a:pPr>
            <a:r>
              <a:rPr lang="es-ES_tradnl" dirty="0" smtClean="0"/>
              <a:t>Experimental</a:t>
            </a:r>
            <a:endParaRPr lang="es-ES" dirty="0"/>
          </a:p>
          <a:p>
            <a:pPr>
              <a:lnSpc>
                <a:spcPct val="170000"/>
              </a:lnSpc>
            </a:pPr>
            <a:r>
              <a:rPr lang="es-ES_tradnl" dirty="0"/>
              <a:t>Como </a:t>
            </a:r>
            <a:r>
              <a:rPr lang="es-ES_tradnl" b="1" dirty="0"/>
              <a:t>método matemático–estadístico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862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4594500"/>
              </p:ext>
            </p:extLst>
          </p:nvPr>
        </p:nvGraphicFramePr>
        <p:xfrm>
          <a:off x="833718" y="259440"/>
          <a:ext cx="10797988" cy="51147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407953"/>
                <a:gridCol w="1498761"/>
                <a:gridCol w="3139545"/>
                <a:gridCol w="927847"/>
                <a:gridCol w="833718"/>
                <a:gridCol w="1990164"/>
              </a:tblGrid>
              <a:tr h="62806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es-E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0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Resultados científicos e investigadores </a:t>
                      </a:r>
                      <a:r>
                        <a:rPr lang="es-ES_tradnl" sz="1600" dirty="0" smtClean="0">
                          <a:effectLst/>
                        </a:rPr>
                        <a:t>responsables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b="1" dirty="0">
                          <a:solidFill>
                            <a:schemeClr val="tx1"/>
                          </a:solidFill>
                          <a:effectLst/>
                        </a:rPr>
                        <a:t>Entidades 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b="1" dirty="0">
                          <a:solidFill>
                            <a:schemeClr val="tx1"/>
                          </a:solidFill>
                          <a:effectLst/>
                        </a:rPr>
                        <a:t>Participantes 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Tareas</a:t>
                      </a:r>
                      <a:r>
                        <a:rPr lang="es-ES_tradnl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p</a:t>
                      </a:r>
                      <a:r>
                        <a:rPr lang="es-ES_tradn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rincipales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b="1" dirty="0">
                          <a:solidFill>
                            <a:schemeClr val="tx1"/>
                          </a:solidFill>
                          <a:effectLst/>
                        </a:rPr>
                        <a:t>Inicio 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b="1" dirty="0">
                          <a:solidFill>
                            <a:schemeClr val="tx1"/>
                          </a:solidFill>
                          <a:effectLst/>
                        </a:rPr>
                        <a:t>Término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Indicadores verificables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</a:tr>
              <a:tr h="110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 un diagnóstico de la calidad de las principales pruebas de laboratorio que se realizan a los materiales de la construcción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 smtClean="0">
                          <a:effectLst/>
                        </a:rPr>
                        <a:t>FCP-CCT-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Industria de prefabricado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 smtClean="0">
                          <a:effectLst/>
                        </a:rPr>
                        <a:t>1. Revisión </a:t>
                      </a:r>
                      <a:r>
                        <a:rPr lang="es-ES_tradnl" sz="1600" dirty="0">
                          <a:effectLst/>
                        </a:rPr>
                        <a:t>de la literatura existente sobre la aplicación de diferentes pruebas de laboratorios a materiales de la construcción provenientes de la tierra.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2-Diagnosticar las condiciones del estado técnico del laboratorio de prefabricado perteneciente a la industria de la </a:t>
                      </a:r>
                      <a:r>
                        <a:rPr lang="es-ES_tradnl" sz="1600" dirty="0" smtClean="0">
                          <a:effectLst/>
                        </a:rPr>
                        <a:t>Construcción.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3. Elaboración de informes para socializar los resultados.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Enero 2019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Enero 2019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Enero 2020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Junio 2019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Junio 2019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Enero 2020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Artículos científicos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Ponencias 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Informes de resultados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Trabajos de diploma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8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9400745"/>
              </p:ext>
            </p:extLst>
          </p:nvPr>
        </p:nvGraphicFramePr>
        <p:xfrm>
          <a:off x="457200" y="309283"/>
          <a:ext cx="10797988" cy="90617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407953"/>
                <a:gridCol w="1498761"/>
                <a:gridCol w="3408486"/>
                <a:gridCol w="954741"/>
                <a:gridCol w="874059"/>
                <a:gridCol w="1653988"/>
              </a:tblGrid>
              <a:tr h="22859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es-E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0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Resultados científicos e investigadores </a:t>
                      </a: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responsables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Entidades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Participantes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Tareas</a:t>
                      </a:r>
                      <a:r>
                        <a:rPr lang="es-ES_tradnl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</a:t>
                      </a: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rincipales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Inicio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Término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Indicadores verificables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</a:tr>
              <a:tr h="1540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Perfeccionamiento de técnicas y procedimientos para el estudio e investigación de las pruebas físicas que se le realizan a los materiales de la construcción.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 smtClean="0">
                          <a:effectLst/>
                        </a:rPr>
                        <a:t>FCP-FCT-</a:t>
                      </a:r>
                      <a:endParaRPr lang="es-ES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 smtClean="0">
                          <a:effectLst/>
                        </a:rPr>
                        <a:t>Industria de prefabricado</a:t>
                      </a:r>
                      <a:endParaRPr lang="es-E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800" dirty="0">
                          <a:effectLst/>
                        </a:rPr>
                        <a:t>1.Realización de </a:t>
                      </a:r>
                      <a:r>
                        <a:rPr lang="es-ES_tradnl" sz="1800" dirty="0" smtClean="0">
                          <a:effectLst/>
                        </a:rPr>
                        <a:t>la consulta a</a:t>
                      </a:r>
                      <a:r>
                        <a:rPr lang="es-ES_tradnl" sz="1800" baseline="0" dirty="0" smtClean="0">
                          <a:effectLst/>
                        </a:rPr>
                        <a:t> la </a:t>
                      </a:r>
                      <a:r>
                        <a:rPr lang="es-ES_tradnl" sz="1800" dirty="0" smtClean="0">
                          <a:effectLst/>
                        </a:rPr>
                        <a:t>literatura </a:t>
                      </a:r>
                      <a:r>
                        <a:rPr lang="es-ES_tradnl" sz="1800" dirty="0">
                          <a:effectLst/>
                        </a:rPr>
                        <a:t>existente sobre </a:t>
                      </a:r>
                      <a:r>
                        <a:rPr lang="es-ES_tradnl" sz="1800" dirty="0" smtClean="0">
                          <a:effectLst/>
                        </a:rPr>
                        <a:t>la</a:t>
                      </a:r>
                      <a:r>
                        <a:rPr lang="es-ES_tradnl" sz="1800" baseline="0" dirty="0" smtClean="0">
                          <a:effectLst/>
                        </a:rPr>
                        <a:t> profesionalización </a:t>
                      </a:r>
                      <a:r>
                        <a:rPr lang="es-ES_tradnl" sz="1800" dirty="0" smtClean="0">
                          <a:effectLst/>
                        </a:rPr>
                        <a:t>de </a:t>
                      </a:r>
                      <a:r>
                        <a:rPr lang="es-ES_tradnl" sz="1800" dirty="0">
                          <a:effectLst/>
                        </a:rPr>
                        <a:t>la Física </a:t>
                      </a:r>
                      <a:r>
                        <a:rPr lang="es-ES_tradnl" sz="1800" dirty="0" smtClean="0">
                          <a:effectLst/>
                        </a:rPr>
                        <a:t>Aplicada </a:t>
                      </a:r>
                      <a:r>
                        <a:rPr lang="es-ES_tradnl" sz="1800" dirty="0">
                          <a:effectLst/>
                        </a:rPr>
                        <a:t>a los procesos constructivos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800" dirty="0">
                          <a:effectLst/>
                        </a:rPr>
                        <a:t>2.Realización de adecuaciones curriculares a los objetivos de las asignaturas de Física aplicada </a:t>
                      </a:r>
                      <a:r>
                        <a:rPr lang="es-ES_tradnl" sz="1800" dirty="0" smtClean="0">
                          <a:effectLst/>
                        </a:rPr>
                        <a:t>en función de la profesionalización de la misma.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800" dirty="0" smtClean="0">
                          <a:effectLst/>
                        </a:rPr>
                        <a:t>3</a:t>
                      </a:r>
                      <a:r>
                        <a:rPr lang="es-ES_tradnl" sz="1800" dirty="0">
                          <a:effectLst/>
                        </a:rPr>
                        <a:t>. Realizar adecuaciones curriculares al contenido de las asignaturas de Física aplicada a la Construcción.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4.    Elaboración de informe de resultado.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Enero 2019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Enero 2019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Enero 2019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Octubre 2019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Junio 2020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Junio 2019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Junio 2019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Diciembre 2019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170" algn="l"/>
                        </a:tabLst>
                        <a:defRPr/>
                      </a:pPr>
                      <a:r>
                        <a:rPr lang="es-ES_tradnl" sz="1800" dirty="0" smtClean="0">
                          <a:effectLst/>
                        </a:rPr>
                        <a:t>Elaborar un material docente que contenga las principales prácticas de laboratorio de la asignatura Física Aplicada a la construcción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 smtClean="0">
                          <a:effectLst/>
                        </a:rPr>
                        <a:t>Artículos </a:t>
                      </a:r>
                      <a:r>
                        <a:rPr lang="es-ES_tradnl" sz="1800" dirty="0">
                          <a:effectLst/>
                        </a:rPr>
                        <a:t>científicos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Ponencias 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Informes de resultados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Tesis doctoral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04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1084127"/>
              </p:ext>
            </p:extLst>
          </p:nvPr>
        </p:nvGraphicFramePr>
        <p:xfrm>
          <a:off x="838200" y="1156448"/>
          <a:ext cx="10515599" cy="55819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344979"/>
                <a:gridCol w="1459565"/>
                <a:gridCol w="2302916"/>
                <a:gridCol w="1125169"/>
                <a:gridCol w="1005291"/>
                <a:gridCol w="2277679"/>
              </a:tblGrid>
              <a:tr h="3940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1. Diagnóstico de las etapas del proceso de obtención de la cal.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2. Procedimiento para el mejoramiento de la obtención de la cal.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FCP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Industria de Materiales de la Construcción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1.Revisión de la literatura existente sobre la aplicación de diferentes pruebas de laboratorios a materiales de la construcción provenientes de la tierra.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2.Confrontación del estado del equipamiento de laboratorio.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600" dirty="0">
                          <a:effectLst/>
                        </a:rPr>
                        <a:t>3. Diagnóstico de las etapas del proceso de obtención de la cal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600" dirty="0">
                          <a:effectLst/>
                        </a:rPr>
                        <a:t>3. Establecimiento de un procedimiento para el mejoramiento del proceso productivo de la cal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Enero 2019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Enero 2019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Enero 2020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>
                          <a:effectLst/>
                        </a:rPr>
                        <a:t>Junio 2019</a:t>
                      </a:r>
                      <a:endParaRPr lang="es-E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E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E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E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E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E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>
                          <a:effectLst/>
                        </a:rPr>
                        <a:t>Junio 2019</a:t>
                      </a:r>
                      <a:endParaRPr lang="es-E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E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>
                          <a:effectLst/>
                        </a:rPr>
                        <a:t>Enero 2020</a:t>
                      </a:r>
                      <a:endParaRPr lang="es-E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Artículos científicos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Ponencias 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Informes de resultados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Trabajo de curso y de diploma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650750"/>
              </p:ext>
            </p:extLst>
          </p:nvPr>
        </p:nvGraphicFramePr>
        <p:xfrm>
          <a:off x="838200" y="238872"/>
          <a:ext cx="10511118" cy="9464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343981"/>
                <a:gridCol w="1458943"/>
                <a:gridCol w="2270664"/>
                <a:gridCol w="1169894"/>
                <a:gridCol w="981636"/>
                <a:gridCol w="2286000"/>
              </a:tblGrid>
              <a:tr h="220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Resultados científicos e investigadores </a:t>
                      </a: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responsables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Entidades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Participantes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Tareas</a:t>
                      </a:r>
                      <a:r>
                        <a:rPr lang="es-ES_tradnl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</a:t>
                      </a: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rincipales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Inicio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Término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Indicadores verificables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48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3042929"/>
              </p:ext>
            </p:extLst>
          </p:nvPr>
        </p:nvGraphicFramePr>
        <p:xfrm>
          <a:off x="865094" y="939937"/>
          <a:ext cx="10515599" cy="69402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344979"/>
                <a:gridCol w="1459565"/>
                <a:gridCol w="2302916"/>
                <a:gridCol w="1125169"/>
                <a:gridCol w="1005291"/>
                <a:gridCol w="2277679"/>
              </a:tblGrid>
              <a:tr h="153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Diagnóstico de las principales características de los posibles sectores geotérmicos correspondientes a la Mina de wolframio y de Oro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FCP-FCT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FAR-</a:t>
                      </a:r>
                      <a:r>
                        <a:rPr lang="es-ES_tradnl" sz="1800" dirty="0" err="1">
                          <a:effectLst/>
                        </a:rPr>
                        <a:t>Geominera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1.Estudio y análisis de los referentes teóricos sobre la  existencia de posibles sectores geotérmicos.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2.Triangulación de los estudios realizados en la Isla de la juventud desde disciplinas diferentes que aporten evidencia a la existencias de posibles campos geotérmicos 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3. Contraste de las evidencias existentes desde estudios teóricos con las posibles nuevas evidencias.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2.Elaboración de informes de resultados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Enero 2019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Enero 2019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Enero 2020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Marzo 2019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Enero 2019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Abril 2020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Artículos científicos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Ponencias 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Informes de resultados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1710956"/>
              </p:ext>
            </p:extLst>
          </p:nvPr>
        </p:nvGraphicFramePr>
        <p:xfrm>
          <a:off x="865095" y="0"/>
          <a:ext cx="10511118" cy="9464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343981"/>
                <a:gridCol w="1458943"/>
                <a:gridCol w="2311005"/>
                <a:gridCol w="1075764"/>
                <a:gridCol w="1075765"/>
                <a:gridCol w="2245660"/>
              </a:tblGrid>
              <a:tr h="220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Resultados científicos e investigadores </a:t>
                      </a: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responsables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Entidades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Participantes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Tareas</a:t>
                      </a:r>
                      <a:r>
                        <a:rPr lang="es-ES_tradnl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</a:t>
                      </a: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rincipales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Inicio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Término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Indicadores verificables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63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8088186"/>
              </p:ext>
            </p:extLst>
          </p:nvPr>
        </p:nvGraphicFramePr>
        <p:xfrm>
          <a:off x="797859" y="1300587"/>
          <a:ext cx="10515599" cy="47111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344979"/>
                <a:gridCol w="1459565"/>
                <a:gridCol w="2302916"/>
                <a:gridCol w="1125169"/>
                <a:gridCol w="1005291"/>
                <a:gridCol w="2277679"/>
              </a:tblGrid>
              <a:tr h="144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Medición experimental de la temperatura de la Tierra en los </a:t>
                      </a: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pozos </a:t>
                      </a: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abiertos de las minas de Wolframio y la mina de Oro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FCP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FAR-</a:t>
                      </a:r>
                      <a:r>
                        <a:rPr lang="es-ES_tradnl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Geominera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Revisión de la literatura existente a nivel nacional e internacional de cómo se mide la temperatura en el interior de la tierra, y los métodos existentes.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Investigación sobre de la medición de la temperatura en el interior de la Tierra en la Isla de la Juventud.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Medición de la temperatura en los </a:t>
                      </a: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pozos </a:t>
                      </a: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abiertos.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Elaboración de informes de resultados.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2020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2020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2020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2020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2020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Diciembre 2020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Artículos científicos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Ponencias 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Informes de resultados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4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4. Informe final del cierre del proyecto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Diciembre 2020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Enero 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7966376"/>
              </p:ext>
            </p:extLst>
          </p:nvPr>
        </p:nvGraphicFramePr>
        <p:xfrm>
          <a:off x="797860" y="346449"/>
          <a:ext cx="10511118" cy="9464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343981"/>
                <a:gridCol w="1458943"/>
                <a:gridCol w="2297557"/>
                <a:gridCol w="1129553"/>
                <a:gridCol w="1021977"/>
                <a:gridCol w="2259107"/>
              </a:tblGrid>
              <a:tr h="220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Resultados científicos e investigadores </a:t>
                      </a: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responsables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Entidades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Participantes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Tareas</a:t>
                      </a:r>
                      <a:r>
                        <a:rPr lang="es-ES_tradnl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</a:t>
                      </a:r>
                      <a:r>
                        <a:rPr lang="es-ES_tradnl" sz="1800" dirty="0" smtClean="0">
                          <a:solidFill>
                            <a:schemeClr val="tx1"/>
                          </a:solidFill>
                          <a:effectLst/>
                        </a:rPr>
                        <a:t>rincipales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Inicio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Término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</a:rPr>
                        <a:t>Indicadores verificables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22" marR="250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42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3469134"/>
              </p:ext>
            </p:extLst>
          </p:nvPr>
        </p:nvGraphicFramePr>
        <p:xfrm>
          <a:off x="206188" y="0"/>
          <a:ext cx="10094259" cy="672629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12820"/>
                <a:gridCol w="4187315"/>
                <a:gridCol w="2574409"/>
                <a:gridCol w="2619715"/>
              </a:tblGrid>
              <a:tr h="508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Nro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Nombre y Apellidos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Categoría Docente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Cat. Científica o Título Académica.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Haydee Paula Paz Izquierdo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Profesor Asistente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Doctor en Ciencia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Liberation Serif"/>
                          <a:ea typeface="Droid Sans Fallback"/>
                          <a:cs typeface="FreeSans"/>
                        </a:rPr>
                        <a:t>Andrés</a:t>
                      </a:r>
                      <a:r>
                        <a:rPr lang="es-ES" sz="1400" baseline="0" dirty="0" smtClean="0">
                          <a:effectLst/>
                          <a:latin typeface="Liberation Serif"/>
                          <a:ea typeface="Droid Sans Fallback"/>
                          <a:cs typeface="FreeSans"/>
                        </a:rPr>
                        <a:t> Vila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Profesor Auxiliar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Ingeniero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en explotación de minas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Alfredo F. Villegas Sáez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Profesor Auxiliar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Licenciado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Néstor Sánchez García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Profesor Auxiliar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Máster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Tatiana Sánchez García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Profesora Auxiliar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Máster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383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6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Reinaldo Lugo Angulo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Profesor Auxiliar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Doctor en Ciencia</a:t>
                      </a:r>
                      <a:r>
                        <a:rPr lang="es-ES" sz="1400" dirty="0" smtClean="0">
                          <a:effectLst/>
                          <a:latin typeface="Liberation Serif"/>
                        </a:rPr>
                        <a:t>s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7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Argelia Feito Gácita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Profesora Auxiliar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Máster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8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Migue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Liberation Serif"/>
                          <a:ea typeface="Droid Sans Fallback"/>
                          <a:cs typeface="FreeSans"/>
                        </a:rPr>
                        <a:t>Contabilidad</a:t>
                      </a:r>
                      <a:r>
                        <a:rPr lang="es-ES" sz="1400" baseline="0" dirty="0" smtClean="0">
                          <a:effectLst/>
                          <a:latin typeface="Liberation Serif"/>
                          <a:ea typeface="Droid Sans Fallback"/>
                          <a:cs typeface="FreeSans"/>
                        </a:rPr>
                        <a:t> y Finanzas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Liberation Serif"/>
                          <a:ea typeface="Droid Sans Fallback"/>
                          <a:cs typeface="FreeSans"/>
                        </a:rPr>
                        <a:t>Licenciado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9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400" dirty="0" smtClean="0">
                          <a:effectLst/>
                        </a:rPr>
                        <a:t>Teresa </a:t>
                      </a:r>
                      <a:r>
                        <a:rPr lang="es-MX" sz="1400" dirty="0" err="1" smtClean="0">
                          <a:effectLst/>
                        </a:rPr>
                        <a:t>O´Relly</a:t>
                      </a:r>
                      <a:r>
                        <a:rPr lang="es-MX" sz="1400" dirty="0" smtClean="0">
                          <a:effectLst/>
                        </a:rPr>
                        <a:t> Morales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Profesora asistente</a:t>
                      </a: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Máster</a:t>
                      </a: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10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Rodolfo González Pérez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Profesor Titular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Doctor en Ciencia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45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11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Leonardo Cruz Cabrera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Profesor Titular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Doctor en Ciencia</a:t>
                      </a:r>
                      <a:r>
                        <a:rPr lang="es-ES" sz="1400" dirty="0" smtClean="0">
                          <a:effectLst/>
                          <a:latin typeface="Liberation Serif"/>
                        </a:rPr>
                        <a:t>s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12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Rolando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Geólogo 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Geólogo</a:t>
                      </a: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13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Mengana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err="1" smtClean="0">
                          <a:effectLst/>
                        </a:rPr>
                        <a:t>Topogárafo</a:t>
                      </a: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Topógrafo-especialista de las FAR en cartografía(Mapas)</a:t>
                      </a: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14</a:t>
                      </a:r>
                      <a:endParaRPr lang="es-ES" sz="14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400" dirty="0" smtClean="0">
                          <a:effectLst/>
                        </a:rPr>
                        <a:t>Córdoba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Geólogo 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Geólogo-especialista en aguas subterráneas</a:t>
                      </a: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411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15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400" dirty="0" smtClean="0">
                          <a:effectLst/>
                        </a:rPr>
                        <a:t>Juan Luis </a:t>
                      </a:r>
                      <a:r>
                        <a:rPr lang="es-MX" sz="1400" dirty="0" err="1" smtClean="0">
                          <a:effectLst/>
                        </a:rPr>
                        <a:t>Bencosme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Profesor Titular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Doctor en Ciencias</a:t>
                      </a:r>
                      <a:endParaRPr lang="es-ES" sz="1400" dirty="0" smtClean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2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Liberation Serif"/>
                          <a:ea typeface="Droid Sans Fallback"/>
                          <a:cs typeface="FreeSans"/>
                        </a:rPr>
                        <a:t>16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Liberation Serif"/>
                          <a:ea typeface="Droid Sans Fallback"/>
                          <a:cs typeface="FreeSans"/>
                        </a:rPr>
                        <a:t>Maikel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Liberation Serif"/>
                          <a:ea typeface="Droid Sans Fallback"/>
                          <a:cs typeface="FreeSans"/>
                        </a:rPr>
                        <a:t>Técnico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Liberation Serif"/>
                          <a:ea typeface="Droid Sans Fallback"/>
                          <a:cs typeface="FreeSans"/>
                        </a:rPr>
                        <a:t>Especialista en eficiencia energética</a:t>
                      </a:r>
                      <a:endParaRPr lang="es-ES" sz="14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</a:tbl>
          </a:graphicData>
        </a:graphic>
      </p:graphicFrame>
      <p:sp>
        <p:nvSpPr>
          <p:cNvPr id="6" name="Llamada con línea 1 5"/>
          <p:cNvSpPr/>
          <p:nvPr/>
        </p:nvSpPr>
        <p:spPr>
          <a:xfrm>
            <a:off x="10381129" y="161364"/>
            <a:ext cx="1810871" cy="1035423"/>
          </a:xfrm>
          <a:prstGeom prst="borderCallout1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Recursos humanos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30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2321391"/>
              </p:ext>
            </p:extLst>
          </p:nvPr>
        </p:nvGraphicFramePr>
        <p:xfrm>
          <a:off x="914400" y="198530"/>
          <a:ext cx="10569388" cy="633500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895875"/>
                <a:gridCol w="1672077"/>
                <a:gridCol w="1667850"/>
                <a:gridCol w="1667850"/>
                <a:gridCol w="1665736"/>
              </a:tblGrid>
              <a:tr h="1603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Presupuesto en CUP.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89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Elementos de gastos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Año  </a:t>
                      </a:r>
                      <a:r>
                        <a:rPr lang="es-ES_tradnl" sz="1400" dirty="0" smtClean="0">
                          <a:effectLst/>
                        </a:rPr>
                        <a:t>2019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Año </a:t>
                      </a:r>
                      <a:r>
                        <a:rPr lang="es-ES_tradnl" sz="1400" dirty="0" smtClean="0">
                          <a:effectLst/>
                        </a:rPr>
                        <a:t>2020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Año </a:t>
                      </a:r>
                      <a:r>
                        <a:rPr lang="es-ES_tradnl" sz="1400" dirty="0" smtClean="0">
                          <a:effectLst/>
                        </a:rPr>
                        <a:t>2021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Total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</a:tr>
              <a:tr h="153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Salario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9960,50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9960,50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9960,50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8498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60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Salario complementario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6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SUB TOTAL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18400,50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18400,50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18400,50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55200,50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Resolución 45/01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47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Seguridad Social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67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Subcontrataciones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228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Pago del contravalor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591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Impuesto sobre utilización de la F.T.   25%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298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b)Materiales y artículos de consumo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4249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4249</a:t>
                      </a: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4249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8498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60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c) Viáticos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2441</a:t>
                      </a: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2441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2441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8882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74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Alimentación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1220</a:t>
                      </a: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1220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1220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47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Pasajes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330</a:t>
                      </a: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74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Alojamiento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1220</a:t>
                      </a: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408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d) Logística para talleres (alimentación, servicios   gastronómicos, etc.)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47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e) Otros servicios contratados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                </a:t>
                      </a:r>
                      <a:r>
                        <a:rPr lang="es-ES_tradnl" sz="1400" dirty="0" smtClean="0">
                          <a:effectLst/>
                        </a:rPr>
                        <a:t>3000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3000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9000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47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Protección de obras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50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53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Participación en eventos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300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300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300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47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SUB TOTAL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10599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10599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 smtClean="0">
                          <a:effectLst/>
                        </a:rPr>
                        <a:t>10599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52822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291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TOTAL DE GASTOS CORRIENTES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23449,00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29589,50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29589,50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82628,00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60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Gastos de capital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 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0 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0 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  <a:tr h="147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>
                          <a:effectLst/>
                        </a:rPr>
                        <a:t>TOTAL DE GASTOS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19" marR="3401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59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802501" y="1954133"/>
            <a:ext cx="6715125" cy="857250"/>
          </a:xfr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s-ES" sz="2300" dirty="0">
                <a:solidFill>
                  <a:srgbClr val="1396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Las  ciencias de la Tierra: Su impacto en el desarrollo local</a:t>
            </a:r>
          </a:p>
        </p:txBody>
      </p:sp>
      <p:pic>
        <p:nvPicPr>
          <p:cNvPr id="38916" name="Picture 7" descr="bander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2281" y="71417"/>
            <a:ext cx="1000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1026" descr="http://www.juventudrebelde.cu/file/img/fotografia/2010/06/5795-fotografia-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0706" y="1162714"/>
            <a:ext cx="1967048" cy="15828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8918" name="Picture 8" descr="Imagen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23681" y="1117818"/>
            <a:ext cx="2143125" cy="16430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8919" name="Picture 9" descr="ANd9GcQF9J7O10red-2S5C-rM9C4dqpKoWJQHNssDDsZxKdBTyr6yau3KvUI11B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36153" y="4369024"/>
            <a:ext cx="2071687" cy="1571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921" name="8 Rectángulo"/>
          <p:cNvSpPr>
            <a:spLocks noChangeArrowheads="1"/>
          </p:cNvSpPr>
          <p:nvPr/>
        </p:nvSpPr>
        <p:spPr bwMode="auto">
          <a:xfrm>
            <a:off x="8040706" y="6216690"/>
            <a:ext cx="2428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600" b="1" dirty="0">
                <a:solidFill>
                  <a:srgbClr val="1186AF"/>
                </a:solidFill>
              </a:rPr>
              <a:t>Junio 18 de 2018</a:t>
            </a:r>
            <a:endParaRPr lang="es-MX" sz="1600" dirty="0"/>
          </a:p>
        </p:txBody>
      </p:sp>
      <p:pic>
        <p:nvPicPr>
          <p:cNvPr id="11" name="10 Imagen" descr="C:\Users\VCD\Desktop\índic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9549" y="3143272"/>
            <a:ext cx="2616441" cy="35735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11 Imagen" descr="C:\Users\VCD\Desktop\índice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41917" y="3143272"/>
            <a:ext cx="4680998" cy="35735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6" descr="D:\Users\Uliser\Desktop\REUNION DELEGADO AGRICULTURA\logos UIJ\Icono Facultad CP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722" y="142872"/>
            <a:ext cx="1299559" cy="1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0706" y="2786184"/>
            <a:ext cx="1967048" cy="15422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23681" y="2760880"/>
            <a:ext cx="2168319" cy="152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80949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44942"/>
            <a:ext cx="10515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dirty="0"/>
              <a:t>Es de interés para la formación de profesionales de la  Educación Superior  Cubana, dentro de la temática que se investiga. Responde además a una prioridad institucional de relaciones establecidas por  la universidad con las empresas y entidades estatales </a:t>
            </a:r>
            <a:r>
              <a:rPr lang="es-ES" dirty="0" smtClean="0"/>
              <a:t>del </a:t>
            </a:r>
            <a:r>
              <a:rPr lang="es-ES" dirty="0"/>
              <a:t>territorio para coadyuvar al desarrollo local del Municipio especial Isla de la Juventud.</a:t>
            </a:r>
          </a:p>
          <a:p>
            <a:pPr algn="just">
              <a:lnSpc>
                <a:spcPct val="150000"/>
              </a:lnSpc>
            </a:pPr>
            <a:endParaRPr lang="es-E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73963"/>
            <a:ext cx="8674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PRIORIDAD NACIONALMENTE ESTABLECIDA A LA QUE RESPONDE </a:t>
            </a:r>
            <a:b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DE INTERÉS INSTITUCIONAL O EMPRESARIAL: 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15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78224" y="899884"/>
            <a:ext cx="10757647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ENTIDAD EJECUTORA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Director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Dr. C. 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María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Facenda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Dirección: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Universidad Isla de la Juventud “Jesús </a:t>
            </a:r>
            <a:r>
              <a:rPr kumimoji="0" lang="es-ES_tradn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Montané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Oropesa”</a:t>
            </a: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Carretera Aeropuerto Km 3 1/2  Isla de la Juventud, Cuba.</a:t>
            </a: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Teléfono: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046-323810, 324136, 324819, 399219.  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E-mail: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rectorado@cuij.edu.cu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5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47482" y="838473"/>
            <a:ext cx="1041698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ENTIDAD PARTICIPANTE: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Universidad Isla de la Juventud “Jesús </a:t>
            </a:r>
            <a:r>
              <a:rPr kumimoji="0" lang="es-ES_tradn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Montané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Oropesa”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Carretera Aeropuerto Km 3 1/2  Isla de la Juventud, Cuba.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Teléfono: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046-323810, 324136, 324819, 399219.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E-mail: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rectorado@cuij.edu.cu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JEFE DEL PROYECTO: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Dr. C. Haydee Paula Paz Izquierdo.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Entidad: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Universidad Isla de la Juventud “Jesús </a:t>
            </a:r>
            <a:r>
              <a:rPr kumimoji="0" lang="es-ES_tradn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Montané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Oropesa”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Teléfono: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046-323810, 324136, 324819, 399219.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E-mail: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hpazi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@uij.edu.cu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99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9675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s-ES_tradnl" b="1" dirty="0"/>
              <a:t>DURACIÓN: </a:t>
            </a:r>
            <a:r>
              <a:rPr lang="es-ES_tradnl" dirty="0"/>
              <a:t>dos años </a:t>
            </a:r>
            <a:endParaRPr lang="es-ES" dirty="0"/>
          </a:p>
          <a:p>
            <a:pPr algn="ctr">
              <a:lnSpc>
                <a:spcPct val="150000"/>
              </a:lnSpc>
            </a:pPr>
            <a:r>
              <a:rPr lang="es-ES_tradnl" b="1" dirty="0"/>
              <a:t>Fecha de Inicio:   </a:t>
            </a:r>
            <a:r>
              <a:rPr lang="es-ES_tradnl" dirty="0"/>
              <a:t>Enero del 2019</a:t>
            </a:r>
            <a:r>
              <a:rPr lang="es-ES_tradnl" b="1" dirty="0"/>
              <a:t>            </a:t>
            </a:r>
            <a:endParaRPr lang="es-ES" dirty="0"/>
          </a:p>
          <a:p>
            <a:pPr algn="ctr">
              <a:lnSpc>
                <a:spcPct val="150000"/>
              </a:lnSpc>
            </a:pPr>
            <a:r>
              <a:rPr lang="es-ES_tradnl" b="1" dirty="0"/>
              <a:t>Fecha Terminación: </a:t>
            </a:r>
            <a:r>
              <a:rPr lang="es-ES_tradnl" dirty="0"/>
              <a:t>  Enero del 2021  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234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852591" y="2070806"/>
            <a:ext cx="8676456" cy="195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USUARIOS o CLIENTES: Estudiantes de la Educación Superior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la </a:t>
            </a: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Universidad Isla de la Juventud “Jesús </a:t>
            </a:r>
            <a:r>
              <a:rPr kumimoji="0" lang="es-ES_tradn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Montané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Oropesa”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6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3811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_tradnl" dirty="0"/>
              <a:t>El </a:t>
            </a:r>
            <a:r>
              <a:rPr lang="es-ES_tradnl" b="1" dirty="0"/>
              <a:t>problema científico</a:t>
            </a:r>
            <a:r>
              <a:rPr lang="es-ES_tradnl" dirty="0"/>
              <a:t> que se acomete en la presente investigación es el siguiente: ¿Cómo potenciar  desde las Ciencias de la Tierra el desarrollo local?</a:t>
            </a:r>
            <a:endParaRPr lang="es-E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_tradnl" b="1" dirty="0" smtClean="0"/>
              <a:t> OBJETIVO </a:t>
            </a:r>
            <a:r>
              <a:rPr lang="es-ES_tradnl" b="1" dirty="0"/>
              <a:t>GENERAL: Contribuir al desarrollo local </a:t>
            </a:r>
            <a:r>
              <a:rPr lang="es-ES_tradnl" b="1" dirty="0" smtClean="0"/>
              <a:t>desde </a:t>
            </a:r>
            <a:r>
              <a:rPr lang="es-ES_tradnl" b="1" dirty="0"/>
              <a:t>las potencialidades en el conocimiento que brinda la universidad sobre la gestión del proceso de formación profesional y su vinculación a la práctica empresarial. </a:t>
            </a:r>
            <a:endParaRPr lang="es-ES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208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957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400" b="1" dirty="0"/>
              <a:t>OBJETIVOS ESPECÍFICOS:</a:t>
            </a:r>
            <a:r>
              <a:rPr lang="es-ES" sz="2400" b="1" dirty="0"/>
              <a:t/>
            </a:r>
            <a:br>
              <a:rPr lang="es-ES" sz="2400" b="1" dirty="0"/>
            </a:br>
            <a:endParaRPr lang="es-E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9484"/>
            <a:ext cx="10515600" cy="509961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60000"/>
              </a:lnSpc>
            </a:pPr>
            <a:r>
              <a:rPr lang="es-ES" dirty="0"/>
              <a:t>Diseñar un </a:t>
            </a:r>
            <a:r>
              <a:rPr lang="es-ES" b="1" u="sng" dirty="0"/>
              <a:t>material</a:t>
            </a:r>
            <a:r>
              <a:rPr lang="es-ES" dirty="0"/>
              <a:t> para la carrera de Construcción que genere espacios de trabajo colaborativo en los laboratorios especializados para favorecer la expresión de ideas sobre los fenómenos en estudio relacionados a la Física Aplicada, así como su confrontación y argumentación.</a:t>
            </a:r>
          </a:p>
          <a:p>
            <a:pPr lvl="0">
              <a:lnSpc>
                <a:spcPct val="160000"/>
              </a:lnSpc>
            </a:pPr>
            <a:r>
              <a:rPr lang="es-ES" dirty="0"/>
              <a:t>Planificar y desarrollar secuencias de enseñanza que combinen situaciones como: búsquedas bibliográficas, trabajos de laboratorio o salidas de campo, y que mantengan una lógica de indagación comprendida y compartida por los estudiantes.</a:t>
            </a:r>
          </a:p>
          <a:p>
            <a:pPr lvl="0">
              <a:lnSpc>
                <a:spcPct val="160000"/>
              </a:lnSpc>
            </a:pPr>
            <a:r>
              <a:rPr lang="es-ES" dirty="0"/>
              <a:t>Diagnosticar  actividades experimentales o las salidas de campo (posibles campos geotérmicos), analizando sistemáticamente los objetos de estudio, formular conjeturas y ponerlas a prueba mediante la contrastación con fuentes que pueden ser experimentales, bibliográficas u otras)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062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1505</Words>
  <Application>Microsoft Office PowerPoint</Application>
  <PresentationFormat>Personalizado</PresentationFormat>
  <Paragraphs>445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TITULO DEL PROYECTO:  Las Ciencias de la Tierra; contribución al desarrollo local. CLASIFICACIÓN DEL PROYECTO: (De Innovación, Aplicada y de Desarrollo) </vt:lpstr>
      <vt:lpstr>Las  ciencias de la Tierra: Su impacto en el desarrollo local</vt:lpstr>
      <vt:lpstr>PRIORIDAD NACIONALMENTE ESTABLECIDA A LA QUE RESPONDE  O DE INTERÉS INSTITUCIONAL O EMPRESARIAL: </vt:lpstr>
      <vt:lpstr>Diapositiva 4</vt:lpstr>
      <vt:lpstr>Diapositiva 5</vt:lpstr>
      <vt:lpstr>Diapositiva 6</vt:lpstr>
      <vt:lpstr>Diapositiva 7</vt:lpstr>
      <vt:lpstr>Diapositiva 8</vt:lpstr>
      <vt:lpstr>OBJETIVOS ESPECÍFICOS: </vt:lpstr>
      <vt:lpstr>OBJETIVOS ESPECÍFICOS: </vt:lpstr>
      <vt:lpstr> METODOLOGÍA A UTILIZAR PARA ENFRENTAR EL PROBLEMA. 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DEL PROYECTO:  Las Ciencias de la Tierra; contribución al desarrollo local. CLASIFICACIÓN DEL PROYECTO: (De Innovación, Aplicada y de Desarrollo)</dc:title>
  <dc:creator>haydee</dc:creator>
  <cp:lastModifiedBy>VCD</cp:lastModifiedBy>
  <cp:revision>25</cp:revision>
  <dcterms:created xsi:type="dcterms:W3CDTF">2018-12-16T17:46:19Z</dcterms:created>
  <dcterms:modified xsi:type="dcterms:W3CDTF">2009-01-01T06:47:06Z</dcterms:modified>
</cp:coreProperties>
</file>